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As we know the spatial analysis is a fundamental function for geographic information systems but i</a:t>
            </a:r>
            <a:r>
              <a:rPr b="1" lang="en" sz="800"/>
              <a:t>ts capability is very limited in a Web-GIS environment</a:t>
            </a:r>
            <a:r>
              <a:rPr lang="en" sz="800"/>
              <a:t>, especially when relational database is used for </a:t>
            </a:r>
            <a:r>
              <a:rPr b="1" lang="en" sz="800"/>
              <a:t>geospatial data management.</a:t>
            </a:r>
            <a:r>
              <a:rPr lang="en" sz="800"/>
              <a:t> This project proposes a Server-side spatial analysis of radiological data using PostGIS. </a:t>
            </a:r>
            <a:r>
              <a:rPr b="1" lang="en" sz="800"/>
              <a:t>This project also includes optimizations</a:t>
            </a:r>
            <a:r>
              <a:rPr lang="en" sz="800"/>
              <a:t>, that means we have to create datasets with different scales and comparing different solutions.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800"/>
              <a:t>Voronoi and TIN are the most advanced analysis. T</a:t>
            </a:r>
            <a:r>
              <a:rPr b="1" lang="en" sz="800"/>
              <a:t>o keep the attributes </a:t>
            </a:r>
            <a:r>
              <a:rPr lang="en" sz="800"/>
              <a:t>is very important in these analyses.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Now we are going to describe those two types of spatial analysis.</a:t>
            </a:r>
            <a:endParaRPr sz="8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44d7658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44d7658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44ea7095a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44ea7095a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4ea7095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4ea7095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 derived out of Voronoi polygons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6a3daf34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6a3daf34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back-end development is 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any kind of development that doesn’t involve creating code that produces a user interface. 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 that manner - Maybe we can say, Titanic sank because it crashed on the backend.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4ea709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44ea709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44ea709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44ea709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have idea about our project and tasks, we would like to present you architecture of our project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4ea7095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4ea7095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first prototype of our system architecture, during the development we will improve it by adding our new ideas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  	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Selected Approach </a:t>
            </a:r>
            <a:r>
              <a:rPr lang="en"/>
              <a:t>that contains Backend Development, System architecture, Data pre-processing and License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44ea7095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44ea7095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6ce723bf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6ce723bf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6ce723bf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6ce723bf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6ce723bf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6ce723bf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5a8df05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5a8df05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5a8df05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5a8df05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5a8df050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5a8df050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5a8df050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5a8df050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5a8df050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5a8df050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</a:t>
            </a:r>
            <a:r>
              <a:rPr b="1" lang="en"/>
              <a:t>collect distinct </a:t>
            </a:r>
            <a:r>
              <a:rPr lang="en"/>
              <a:t>points geometries (there are numerous points overlapping each other) with st_collect. They are used as an input to vornoi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 of</a:t>
            </a:r>
            <a:r>
              <a:rPr b="1" lang="en"/>
              <a:t> st_voronoiPolygons</a:t>
            </a:r>
            <a:r>
              <a:rPr lang="en"/>
              <a:t> is a GeometryCollection (it can be everything mixed). That is why, we use </a:t>
            </a:r>
            <a:r>
              <a:rPr b="1" lang="en"/>
              <a:t>st_collectionextract</a:t>
            </a:r>
            <a:r>
              <a:rPr lang="en"/>
              <a:t> (Given a (multi)geometry, return a (multi)geometry consisting only of elements of the specified type.) type 3 refers to polygons (1 - point, 2 - 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St_dump</a:t>
            </a:r>
            <a:r>
              <a:rPr lang="en"/>
              <a:t> dismantles every multigeometry to single geometries (reverse of a GROUP BY)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5a8df050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5a8df050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5a8df050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5a8df050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5a8df050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5a8df050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5a8df050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5a8df050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6ce723bf3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6ce723bf3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6ce723bf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6ce723bf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6a3daf34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6a3daf34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6a3daf344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6a3daf344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6ce723bf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6ce723bf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6ce723bf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6ce723bf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a3daf344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a3daf344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company is called PostMaster and is made up of 5 people. I started by presenting each one of us.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6ce723bf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6ce723bf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6ce723bf3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6ce723bf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6a3daf34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6a3daf34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7b894bb87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7b894bb87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ce723b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6ce723b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6ce723bf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6ce723bf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44ea709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44ea709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WUT = Warsaw University of Technology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6ce723b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6ce723b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44ea7095a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44ea7095a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0.xml"/><Relationship Id="rId5" Type="http://schemas.openxmlformats.org/officeDocument/2006/relationships/slide" Target="/ppt/slides/slide14.xml"/><Relationship Id="rId6" Type="http://schemas.openxmlformats.org/officeDocument/2006/relationships/slide" Target="/ppt/slides/slide4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3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opensource.org/licenses/EPL-1.0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hyperlink" Target="https://delimiter.com.au/author/renai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3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rive.google.com/open?id=1vtMxr695rgvBTyQVoOSZ1suSbvXCdzxUZJ0XvQygGYk" TargetMode="External"/><Relationship Id="rId4" Type="http://schemas.openxmlformats.org/officeDocument/2006/relationships/hyperlink" Target="https://drive.google.com/open?id=1vtMxr695rgvBTyQVoOSZ1suSbvXCdzxUZJ0XvQygGYk" TargetMode="External"/><Relationship Id="rId5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693175" y="1289775"/>
            <a:ext cx="43320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 spatial analysis of radiological data using PostGIS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875" y="1630775"/>
            <a:ext cx="3505775" cy="201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7"/>
          <p:cNvGrpSpPr/>
          <p:nvPr/>
        </p:nvGrpSpPr>
        <p:grpSpPr>
          <a:xfrm>
            <a:off x="4681925" y="4174395"/>
            <a:ext cx="4387046" cy="969104"/>
            <a:chOff x="2803563" y="2087195"/>
            <a:chExt cx="4387046" cy="969104"/>
          </a:xfrm>
        </p:grpSpPr>
        <p:sp>
          <p:nvSpPr>
            <p:cNvPr id="139" name="Google Shape;139;p17"/>
            <p:cNvSpPr txBox="1"/>
            <p:nvPr/>
          </p:nvSpPr>
          <p:spPr>
            <a:xfrm>
              <a:off x="2803563" y="2119950"/>
              <a:ext cx="3437400" cy="9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PostMaster</a:t>
              </a:r>
              <a:endParaRPr b="1" sz="4800">
                <a:solidFill>
                  <a:schemeClr val="accent3"/>
                </a:solidFill>
              </a:endParaRPr>
            </a:p>
          </p:txBody>
        </p:sp>
        <p:pic>
          <p:nvPicPr>
            <p:cNvPr id="140" name="Google Shape;14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79034" y="2087195"/>
              <a:ext cx="1311575" cy="9691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31" name="Google Shape;231;p26"/>
          <p:cNvSpPr txBox="1"/>
          <p:nvPr>
            <p:ph idx="2" type="body"/>
          </p:nvPr>
        </p:nvSpPr>
        <p:spPr>
          <a:xfrm>
            <a:off x="5205500" y="91487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Server-side spatial analysis of radiological data using PostGIS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Radiological data from Federal Office for Radiation Protection: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Voronoi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727650" y="552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Voronoi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607300" y="1447075"/>
            <a:ext cx="4359900" cy="30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</a:t>
            </a:r>
            <a:r>
              <a:rPr lang="en" sz="1800"/>
              <a:t>oints in  convex polygons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Each polygon contains exactly one point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Every point in a polygon is closer to its generating point than to any other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Also known as a Dirichlet tessellation or cells are called Dirichlet regions,Thiessen polytopes, or Voronoi polygons.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300" y="976275"/>
            <a:ext cx="3459401" cy="345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727650" y="56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TIN</a:t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572775" y="1416075"/>
            <a:ext cx="6442500" cy="28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Triangulated Irregular Network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Vector-based representation of a surface.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TINs are commonly used in terrain representation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But usable for  representing other variables which can be as surfaces.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TINs consist a series of contiguous, non-overlapping triangles that are known as faces.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Created from  a series of points using a technique called Delaunay triangulation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TINs are also used to construct Thiessen polygons, which form the basis for interpolating to areas.</a:t>
            </a:r>
            <a:endParaRPr sz="1800"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700" y="650050"/>
            <a:ext cx="2719350" cy="17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727650" y="56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Voronoi and </a:t>
            </a:r>
            <a:r>
              <a:rPr lang="en" sz="2400"/>
              <a:t>TIN</a:t>
            </a:r>
            <a:r>
              <a:rPr lang="en" sz="2400"/>
              <a:t> </a:t>
            </a:r>
            <a:endParaRPr sz="2400"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1" y="1617375"/>
            <a:ext cx="7328125" cy="30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Approach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663000" y="609200"/>
            <a:ext cx="78180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</a:t>
            </a:r>
            <a:r>
              <a:rPr lang="en"/>
              <a:t> </a:t>
            </a:r>
            <a:r>
              <a:rPr lang="en"/>
              <a:t>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500" y="1555450"/>
            <a:ext cx="49747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335000" y="15478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what you can’t see...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6578400" y="4794700"/>
            <a:ext cx="21822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Server-side Development</a:t>
            </a:r>
            <a:endParaRPr sz="1000"/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727650" y="1650525"/>
            <a:ext cx="80310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backend of a web application is an enabler for a frontend experience.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backend of an application is responsible for things like calculations, business logic, database interactions, and performance.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of the code that is required to make an application work will be done on the backend. Backend code is run on the server, as opposed to the client.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an application is slow, crashes often, or constantly throws errors at users, it’s likely because of backend problems.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0" name="Google Shape;270;p32"/>
          <p:cNvSpPr txBox="1"/>
          <p:nvPr>
            <p:ph type="title"/>
          </p:nvPr>
        </p:nvSpPr>
        <p:spPr>
          <a:xfrm>
            <a:off x="727650" y="56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Backend</a:t>
            </a:r>
            <a:r>
              <a:rPr lang="en" sz="2400"/>
              <a:t> </a:t>
            </a:r>
            <a:r>
              <a:rPr lang="en" sz="2400"/>
              <a:t>Development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6578400" y="4794700"/>
            <a:ext cx="2182200" cy="2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Server-side Development</a:t>
            </a:r>
            <a:endParaRPr sz="1000"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727650" y="1634975"/>
            <a:ext cx="38427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Technologies / Languages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Server side languages Node, PHP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Frameworks like Express, Laravel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Database &amp; Query Languages</a:t>
            </a:r>
            <a:endParaRPr b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Partly server configurations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7" name="Google Shape;277;p33"/>
          <p:cNvSpPr txBox="1"/>
          <p:nvPr>
            <p:ph type="title"/>
          </p:nvPr>
        </p:nvSpPr>
        <p:spPr>
          <a:xfrm>
            <a:off x="727650" y="599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Backend</a:t>
            </a:r>
            <a:r>
              <a:rPr lang="en" sz="2400"/>
              <a:t> </a:t>
            </a:r>
            <a:r>
              <a:rPr lang="en" sz="2400"/>
              <a:t>Development</a:t>
            </a:r>
            <a:endParaRPr sz="2400"/>
          </a:p>
        </p:txBody>
      </p:sp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4570350" y="1731875"/>
            <a:ext cx="4190100" cy="28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Less or not relevant              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Technologies / Languages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00"/>
              <a:buFont typeface="Arial"/>
              <a:buChar char="●"/>
            </a:pPr>
            <a:r>
              <a:rPr lang="en" sz="1800"/>
              <a:t>HTML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00"/>
              <a:buFont typeface="Arial"/>
              <a:buChar char="●"/>
            </a:pPr>
            <a:r>
              <a:rPr lang="en" sz="1800"/>
              <a:t>CSS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00"/>
              <a:buFont typeface="Arial"/>
              <a:buChar char="●"/>
            </a:pPr>
            <a:r>
              <a:rPr lang="en" sz="1800"/>
              <a:t>JS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00"/>
              <a:buFont typeface="Arial"/>
              <a:buChar char="●"/>
            </a:pPr>
            <a:r>
              <a:rPr lang="en" sz="1800"/>
              <a:t>Build Tools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00"/>
              <a:buFont typeface="Arial"/>
              <a:buChar char="●"/>
            </a:pPr>
            <a:r>
              <a:rPr lang="en" sz="1800"/>
              <a:t>Libraries (JQuery, Sass, Leaflet, D3)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727650" y="58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System</a:t>
            </a:r>
            <a:r>
              <a:rPr lang="en"/>
              <a:t> </a:t>
            </a:r>
            <a:r>
              <a:rPr lang="en" sz="2400"/>
              <a:t>architecture</a:t>
            </a:r>
            <a:endParaRPr/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875" y="1544625"/>
            <a:ext cx="6282251" cy="32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727650" y="568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System</a:t>
            </a:r>
            <a:r>
              <a:rPr lang="en"/>
              <a:t> </a:t>
            </a:r>
            <a:r>
              <a:rPr lang="en" sz="2400"/>
              <a:t>architecture</a:t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50" y="1737975"/>
            <a:ext cx="8800301" cy="29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3"/>
              </a:rPr>
              <a:t>Team qualification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4"/>
              </a:rPr>
              <a:t>Problem statement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5"/>
              </a:rPr>
              <a:t>Selected Approach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6"/>
              </a:rPr>
              <a:t>Project plan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727650" y="56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System</a:t>
            </a:r>
            <a:r>
              <a:rPr lang="en"/>
              <a:t> </a:t>
            </a:r>
            <a:r>
              <a:rPr lang="en" sz="2400"/>
              <a:t>architecture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200" y="1619350"/>
            <a:ext cx="6236950" cy="31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727650" y="58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PostgreSQL</a:t>
            </a:r>
            <a:r>
              <a:rPr lang="en"/>
              <a:t> </a:t>
            </a:r>
            <a:r>
              <a:rPr lang="en" sz="2400"/>
              <a:t>/</a:t>
            </a:r>
            <a:r>
              <a:rPr lang="en"/>
              <a:t> </a:t>
            </a:r>
            <a:r>
              <a:rPr lang="en" sz="2400"/>
              <a:t>PostGIS</a:t>
            </a:r>
            <a:endParaRPr/>
          </a:p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727650" y="19069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PostgreSQL: The World's Most Advanced Open Source Relational Database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Powerful, open source object-relational database system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Latest release (11) : October 2018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072" y="786675"/>
            <a:ext cx="1253201" cy="12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729450" y="58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PostgreSQL</a:t>
            </a:r>
            <a:r>
              <a:rPr lang="en"/>
              <a:t> </a:t>
            </a:r>
            <a:r>
              <a:rPr lang="en" sz="2400"/>
              <a:t>/</a:t>
            </a:r>
            <a:r>
              <a:rPr lang="en"/>
              <a:t> </a:t>
            </a:r>
            <a:r>
              <a:rPr lang="en" sz="2400"/>
              <a:t>PostGIS</a:t>
            </a:r>
            <a:endParaRPr/>
          </a:p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729450" y="1594225"/>
            <a:ext cx="76887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PostGIS:  a spatial database extender for PostgreSQL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adds support for geographic objects allowing location queries to be run in SQL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SELECT </a:t>
            </a:r>
            <a:r>
              <a:rPr lang="en" sz="1400"/>
              <a:t>superhero.name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FROM </a:t>
            </a:r>
            <a:r>
              <a:rPr lang="en" sz="1400"/>
              <a:t>city, superhero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WHERE</a:t>
            </a:r>
            <a:r>
              <a:rPr b="1" lang="en" sz="1400">
                <a:solidFill>
                  <a:srgbClr val="980000"/>
                </a:solidFill>
              </a:rPr>
              <a:t> </a:t>
            </a:r>
            <a:r>
              <a:rPr lang="en" sz="1400"/>
              <a:t>ST_Contains(city.geom, superhero.geom)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AND </a:t>
            </a:r>
            <a:r>
              <a:rPr lang="en" sz="1400"/>
              <a:t>city.name = 'Gotham';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925" y="2571750"/>
            <a:ext cx="1359775" cy="21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99" y="898238"/>
            <a:ext cx="765750" cy="11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2700" y="2653100"/>
            <a:ext cx="2773191" cy="21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729450" y="599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Tasks</a:t>
            </a:r>
            <a:endParaRPr/>
          </a:p>
        </p:txBody>
      </p:sp>
      <p:sp>
        <p:nvSpPr>
          <p:cNvPr id="318" name="Google Shape;318;p39"/>
          <p:cNvSpPr txBox="1"/>
          <p:nvPr>
            <p:ph idx="1" type="body"/>
          </p:nvPr>
        </p:nvSpPr>
        <p:spPr>
          <a:xfrm>
            <a:off x="727650" y="1781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 up DB (VM / OSGeoLive)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schema/import table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Import data into DB table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</a:t>
            </a:r>
            <a:r>
              <a:rPr lang="en" sz="1800"/>
              <a:t>processing</a:t>
            </a:r>
            <a:r>
              <a:rPr lang="en" sz="1800"/>
              <a:t> schema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 spatial analysis (Voronoi, TIN , spatial joins, clip etc.)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0" y="1599475"/>
            <a:ext cx="4184776" cy="32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925" y="1599475"/>
            <a:ext cx="4469467" cy="32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/>
          <p:nvPr>
            <p:ph type="title"/>
          </p:nvPr>
        </p:nvSpPr>
        <p:spPr>
          <a:xfrm>
            <a:off x="210500" y="576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</a:t>
            </a:r>
            <a:r>
              <a:rPr lang="en"/>
              <a:t> </a:t>
            </a:r>
            <a:r>
              <a:rPr lang="en" sz="2400"/>
              <a:t>preprocessing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210500" y="576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DB</a:t>
            </a:r>
            <a:r>
              <a:rPr lang="en"/>
              <a:t> </a:t>
            </a:r>
            <a:r>
              <a:rPr lang="en" sz="2400"/>
              <a:t>&amp;</a:t>
            </a:r>
            <a:r>
              <a:rPr lang="en"/>
              <a:t> </a:t>
            </a:r>
            <a:r>
              <a:rPr lang="en" sz="2400"/>
              <a:t>table</a:t>
            </a:r>
            <a:r>
              <a:rPr lang="en"/>
              <a:t> </a:t>
            </a:r>
            <a:r>
              <a:rPr lang="en" sz="2400"/>
              <a:t>creation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75" y="1303375"/>
            <a:ext cx="6040809" cy="372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1"/>
          <p:cNvCxnSpPr/>
          <p:nvPr/>
        </p:nvCxnSpPr>
        <p:spPr>
          <a:xfrm flipH="1">
            <a:off x="2220275" y="3931475"/>
            <a:ext cx="1412400" cy="43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210500" y="576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</a:t>
            </a:r>
            <a:r>
              <a:rPr lang="en"/>
              <a:t> </a:t>
            </a:r>
            <a:r>
              <a:rPr lang="en" sz="2400"/>
              <a:t>import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2"/>
          <p:cNvSpPr txBox="1"/>
          <p:nvPr>
            <p:ph idx="1" type="body"/>
          </p:nvPr>
        </p:nvSpPr>
        <p:spPr>
          <a:xfrm>
            <a:off x="210500" y="1417875"/>
            <a:ext cx="88686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pgAdmin GUI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 command line → define host, db and user invoking psql in front (psql -h localhost -d rad -U user)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\copy </a:t>
            </a:r>
            <a:r>
              <a:rPr lang="en" sz="1800">
                <a:solidFill>
                  <a:srgbClr val="FF0000"/>
                </a:solidFill>
              </a:rPr>
              <a:t>stg.rad_data</a:t>
            </a:r>
            <a:r>
              <a:rPr lang="en" sz="1800">
                <a:solidFill>
                  <a:srgbClr val="000000"/>
                </a:solidFill>
              </a:rPr>
              <a:t> from '</a:t>
            </a:r>
            <a:r>
              <a:rPr lang="en" sz="1800">
                <a:solidFill>
                  <a:srgbClr val="6FA8DC"/>
                </a:solidFill>
              </a:rPr>
              <a:t>/media/sf_e/vm_exchange/data.csv</a:t>
            </a:r>
            <a:r>
              <a:rPr lang="en" sz="1800">
                <a:solidFill>
                  <a:srgbClr val="000000"/>
                </a:solidFill>
              </a:rPr>
              <a:t>' delimiter ',' csv </a:t>
            </a:r>
            <a:r>
              <a:rPr lang="en" sz="1800">
                <a:solidFill>
                  <a:schemeClr val="dk1"/>
                </a:solidFill>
              </a:rPr>
              <a:t>header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42"/>
          <p:cNvGrpSpPr/>
          <p:nvPr/>
        </p:nvGrpSpPr>
        <p:grpSpPr>
          <a:xfrm>
            <a:off x="7666050" y="3454975"/>
            <a:ext cx="1366200" cy="967700"/>
            <a:chOff x="2441100" y="2654300"/>
            <a:chExt cx="1366200" cy="967700"/>
          </a:xfrm>
        </p:grpSpPr>
        <p:cxnSp>
          <p:nvCxnSpPr>
            <p:cNvPr id="340" name="Google Shape;340;p42"/>
            <p:cNvCxnSpPr/>
            <p:nvPr/>
          </p:nvCxnSpPr>
          <p:spPr>
            <a:xfrm flipH="1" rot="10800000">
              <a:off x="3188475" y="2654300"/>
              <a:ext cx="6600" cy="57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1" name="Google Shape;341;p42"/>
            <p:cNvSpPr txBox="1"/>
            <p:nvPr/>
          </p:nvSpPr>
          <p:spPr>
            <a:xfrm>
              <a:off x="2441100" y="3306700"/>
              <a:ext cx="1366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First line treated as a header</a:t>
              </a:r>
              <a:endParaRPr/>
            </a:p>
          </p:txBody>
        </p:sp>
      </p:grpSp>
      <p:grpSp>
        <p:nvGrpSpPr>
          <p:cNvPr id="342" name="Google Shape;342;p42"/>
          <p:cNvGrpSpPr/>
          <p:nvPr/>
        </p:nvGrpSpPr>
        <p:grpSpPr>
          <a:xfrm>
            <a:off x="1306525" y="3454975"/>
            <a:ext cx="499200" cy="905800"/>
            <a:chOff x="1297450" y="3385575"/>
            <a:chExt cx="499200" cy="905800"/>
          </a:xfrm>
        </p:grpSpPr>
        <p:cxnSp>
          <p:nvCxnSpPr>
            <p:cNvPr id="343" name="Google Shape;343;p42"/>
            <p:cNvCxnSpPr/>
            <p:nvPr/>
          </p:nvCxnSpPr>
          <p:spPr>
            <a:xfrm flipH="1" rot="10800000">
              <a:off x="1543750" y="3385575"/>
              <a:ext cx="6600" cy="57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4" name="Google Shape;344;p42"/>
            <p:cNvSpPr txBox="1"/>
            <p:nvPr/>
          </p:nvSpPr>
          <p:spPr>
            <a:xfrm>
              <a:off x="1297450" y="3976075"/>
              <a:ext cx="499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into</a:t>
              </a:r>
              <a:endParaRPr/>
            </a:p>
          </p:txBody>
        </p:sp>
      </p:grpSp>
      <p:grpSp>
        <p:nvGrpSpPr>
          <p:cNvPr id="345" name="Google Shape;345;p42"/>
          <p:cNvGrpSpPr/>
          <p:nvPr/>
        </p:nvGrpSpPr>
        <p:grpSpPr>
          <a:xfrm>
            <a:off x="3246300" y="3503175"/>
            <a:ext cx="1325700" cy="919500"/>
            <a:chOff x="772525" y="2717300"/>
            <a:chExt cx="1325700" cy="919500"/>
          </a:xfrm>
        </p:grpSpPr>
        <p:cxnSp>
          <p:nvCxnSpPr>
            <p:cNvPr id="346" name="Google Shape;346;p42"/>
            <p:cNvCxnSpPr/>
            <p:nvPr/>
          </p:nvCxnSpPr>
          <p:spPr>
            <a:xfrm flipH="1" rot="10800000">
              <a:off x="1432075" y="2717300"/>
              <a:ext cx="6600" cy="57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7" name="Google Shape;347;p42"/>
            <p:cNvSpPr txBox="1"/>
            <p:nvPr/>
          </p:nvSpPr>
          <p:spPr>
            <a:xfrm>
              <a:off x="772525" y="3288800"/>
              <a:ext cx="1325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Path of the file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type="title"/>
          </p:nvPr>
        </p:nvSpPr>
        <p:spPr>
          <a:xfrm>
            <a:off x="210500" y="576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</a:t>
            </a:r>
            <a:r>
              <a:rPr lang="en"/>
              <a:t> </a:t>
            </a:r>
            <a:r>
              <a:rPr lang="en" sz="2400"/>
              <a:t>handling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75" y="1474150"/>
            <a:ext cx="8419955" cy="251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43"/>
          <p:cNvCxnSpPr/>
          <p:nvPr/>
        </p:nvCxnSpPr>
        <p:spPr>
          <a:xfrm flipH="1">
            <a:off x="1760650" y="2216975"/>
            <a:ext cx="1182300" cy="11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43"/>
          <p:cNvCxnSpPr/>
          <p:nvPr/>
        </p:nvCxnSpPr>
        <p:spPr>
          <a:xfrm flipH="1">
            <a:off x="3527450" y="2335225"/>
            <a:ext cx="26400" cy="18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43"/>
          <p:cNvCxnSpPr/>
          <p:nvPr/>
        </p:nvCxnSpPr>
        <p:spPr>
          <a:xfrm flipH="1">
            <a:off x="3370050" y="3576750"/>
            <a:ext cx="1307100" cy="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210500" y="576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</a:t>
            </a:r>
            <a:r>
              <a:rPr lang="en"/>
              <a:t> </a:t>
            </a:r>
            <a:r>
              <a:rPr lang="en" sz="2400"/>
              <a:t>voronoi</a:t>
            </a:r>
            <a:r>
              <a:rPr lang="en"/>
              <a:t> </a:t>
            </a:r>
            <a:r>
              <a:rPr lang="en" sz="2400"/>
              <a:t>attempt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25" y="1717175"/>
            <a:ext cx="46767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210500" y="576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</a:t>
            </a:r>
            <a:r>
              <a:rPr lang="en"/>
              <a:t> </a:t>
            </a:r>
            <a:r>
              <a:rPr lang="en" sz="2400"/>
              <a:t>voronoi attempt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25" y="1717175"/>
            <a:ext cx="467677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 txBox="1"/>
          <p:nvPr/>
        </p:nvSpPr>
        <p:spPr>
          <a:xfrm>
            <a:off x="210500" y="3838200"/>
            <a:ext cx="5569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Possibilities?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qualification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>
            <p:ph type="title"/>
          </p:nvPr>
        </p:nvSpPr>
        <p:spPr>
          <a:xfrm>
            <a:off x="210500" y="576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</a:t>
            </a:r>
            <a:r>
              <a:rPr lang="en"/>
              <a:t> </a:t>
            </a:r>
            <a:r>
              <a:rPr lang="en" sz="2400"/>
              <a:t>voronoi</a:t>
            </a:r>
            <a:r>
              <a:rPr lang="en"/>
              <a:t> </a:t>
            </a:r>
            <a:r>
              <a:rPr lang="en" sz="2400"/>
              <a:t>attempt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6"/>
          <p:cNvSpPr txBox="1"/>
          <p:nvPr/>
        </p:nvSpPr>
        <p:spPr>
          <a:xfrm>
            <a:off x="210500" y="3838200"/>
            <a:ext cx="5569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Create vornoi from one, particular date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76" name="Google Shape;3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1550"/>
            <a:ext cx="8839200" cy="171194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6"/>
          <p:cNvSpPr/>
          <p:nvPr/>
        </p:nvSpPr>
        <p:spPr>
          <a:xfrm>
            <a:off x="1045725" y="2312200"/>
            <a:ext cx="2695800" cy="18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>
            <p:ph type="title"/>
          </p:nvPr>
        </p:nvSpPr>
        <p:spPr>
          <a:xfrm>
            <a:off x="210500" y="576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</a:t>
            </a:r>
            <a:r>
              <a:rPr lang="en"/>
              <a:t> </a:t>
            </a:r>
            <a:r>
              <a:rPr lang="en" sz="2400"/>
              <a:t>voronoi</a:t>
            </a:r>
            <a:r>
              <a:rPr lang="en"/>
              <a:t> </a:t>
            </a:r>
            <a:r>
              <a:rPr lang="en" sz="2400"/>
              <a:t>attempt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210500" y="3838200"/>
            <a:ext cx="5569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What about attributes?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84" name="Google Shape;3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1550"/>
            <a:ext cx="8839200" cy="171194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7"/>
          <p:cNvSpPr/>
          <p:nvPr/>
        </p:nvSpPr>
        <p:spPr>
          <a:xfrm>
            <a:off x="1045725" y="2312200"/>
            <a:ext cx="2695800" cy="18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/>
          <p:nvPr>
            <p:ph type="title"/>
          </p:nvPr>
        </p:nvSpPr>
        <p:spPr>
          <a:xfrm>
            <a:off x="210500" y="576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</a:t>
            </a:r>
            <a:r>
              <a:rPr lang="en"/>
              <a:t> </a:t>
            </a:r>
            <a:r>
              <a:rPr lang="en" sz="2400"/>
              <a:t>voronoi</a:t>
            </a:r>
            <a:r>
              <a:rPr lang="en"/>
              <a:t> </a:t>
            </a:r>
            <a:r>
              <a:rPr lang="en" sz="2400"/>
              <a:t>attempt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8"/>
          <p:cNvSpPr txBox="1"/>
          <p:nvPr/>
        </p:nvSpPr>
        <p:spPr>
          <a:xfrm>
            <a:off x="210500" y="4256475"/>
            <a:ext cx="5569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Create vornoi from one, particular date and get the attribute 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92" name="Google Shape;3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0" y="1272325"/>
            <a:ext cx="7809444" cy="298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48"/>
          <p:cNvCxnSpPr/>
          <p:nvPr/>
        </p:nvCxnSpPr>
        <p:spPr>
          <a:xfrm rot="10800000">
            <a:off x="3966150" y="3055675"/>
            <a:ext cx="1975200" cy="10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/>
          <p:nvPr>
            <p:ph type="title"/>
          </p:nvPr>
        </p:nvSpPr>
        <p:spPr>
          <a:xfrm>
            <a:off x="727650" y="58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Next</a:t>
            </a:r>
            <a:r>
              <a:rPr lang="en"/>
              <a:t> </a:t>
            </a:r>
            <a:r>
              <a:rPr lang="en" sz="2400"/>
              <a:t>t</a:t>
            </a:r>
            <a:r>
              <a:rPr lang="en" sz="2400"/>
              <a:t>asks</a:t>
            </a:r>
            <a:endParaRPr sz="2400"/>
          </a:p>
        </p:txBody>
      </p:sp>
      <p:sp>
        <p:nvSpPr>
          <p:cNvPr id="399" name="Google Shape;399;p49"/>
          <p:cNvSpPr txBox="1"/>
          <p:nvPr>
            <p:ph idx="1" type="body"/>
          </p:nvPr>
        </p:nvSpPr>
        <p:spPr>
          <a:xfrm>
            <a:off x="727650" y="1734950"/>
            <a:ext cx="76887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processing schema and import raw data to new table with proper data types and SRID (cast [::])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spatial indexes on </a:t>
            </a:r>
            <a:r>
              <a:rPr lang="en" sz="1800"/>
              <a:t>geometries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Research into ST_VoronoiPolygons and  ST_DelaunayTriangles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Handle overlapping points with DISTINCT or </a:t>
            </a:r>
            <a:r>
              <a:rPr lang="en" sz="1800"/>
              <a:t> choosing date stamp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 spatial analysis (Voronoi, TIN , spatial joins, clip etc.)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729450" y="639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License</a:t>
            </a:r>
            <a:endParaRPr/>
          </a:p>
        </p:txBody>
      </p:sp>
      <p:sp>
        <p:nvSpPr>
          <p:cNvPr id="405" name="Google Shape;405;p50"/>
          <p:cNvSpPr txBox="1"/>
          <p:nvPr>
            <p:ph idx="1" type="body"/>
          </p:nvPr>
        </p:nvSpPr>
        <p:spPr>
          <a:xfrm>
            <a:off x="727650" y="1719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Why we need licenses: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Allows running the program for any purpose without any limitations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Study how the program works and edit it without any </a:t>
            </a:r>
            <a:r>
              <a:rPr lang="en" sz="1800"/>
              <a:t>limitations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freedom to redistribute copies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Allows freedom to improve the program and release improved versions</a:t>
            </a:r>
            <a:r>
              <a:rPr lang="en" sz="1800"/>
              <a:t> 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/>
          <p:nvPr>
            <p:ph type="title"/>
          </p:nvPr>
        </p:nvSpPr>
        <p:spPr>
          <a:xfrm>
            <a:off x="727650" y="568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License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sz="2400"/>
              <a:t>choice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1" name="Google Shape;411;p51"/>
          <p:cNvSpPr txBox="1"/>
          <p:nvPr>
            <p:ph idx="1" type="body"/>
          </p:nvPr>
        </p:nvSpPr>
        <p:spPr>
          <a:xfrm>
            <a:off x="727650" y="1266125"/>
            <a:ext cx="76887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Popular Licenses</a:t>
            </a:r>
            <a:endParaRPr b="1" sz="1800">
              <a:solidFill>
                <a:srgbClr val="444444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Apache License 2.0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BSD 3-Clause "New" or "Revised" license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BSD 2-Clause "Simplified" or "FreeBSD" license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GNU General Public License (GPL)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GNU Library or "Lesser" General Public License (LGPL)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MIT license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Mozilla Public License 2.0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Common Development and Distribution License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Eclipse Public License</a:t>
            </a:r>
            <a:endParaRPr sz="1800">
              <a:uFill>
                <a:noFill/>
              </a:uFill>
              <a:hlinkClick r:id="rId3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>
            <p:ph type="title"/>
          </p:nvPr>
        </p:nvSpPr>
        <p:spPr>
          <a:xfrm>
            <a:off x="657475" y="59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</a:t>
            </a:r>
            <a:r>
              <a:rPr lang="en"/>
              <a:t> </a:t>
            </a:r>
            <a:r>
              <a:rPr lang="en" sz="2400"/>
              <a:t>license</a:t>
            </a:r>
            <a:endParaRPr/>
          </a:p>
        </p:txBody>
      </p:sp>
      <p:sp>
        <p:nvSpPr>
          <p:cNvPr id="417" name="Google Shape;417;p52"/>
          <p:cNvSpPr txBox="1"/>
          <p:nvPr>
            <p:ph idx="1" type="body"/>
          </p:nvPr>
        </p:nvSpPr>
        <p:spPr>
          <a:xfrm>
            <a:off x="657475" y="1775650"/>
            <a:ext cx="7688700" cy="27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GNU General Public License version 2</a:t>
            </a:r>
            <a:r>
              <a:rPr lang="en" sz="1800"/>
              <a:t>  (</a:t>
            </a:r>
            <a:r>
              <a:rPr lang="en" sz="1800">
                <a:solidFill>
                  <a:srgbClr val="444444"/>
                </a:solidFill>
                <a:highlight>
                  <a:srgbClr val="FCFCFC"/>
                </a:highlight>
              </a:rPr>
              <a:t>Version 2, June 1991).</a:t>
            </a:r>
            <a:endParaRPr sz="1800">
              <a:solidFill>
                <a:srgbClr val="444444"/>
              </a:solidFill>
              <a:highlight>
                <a:srgbClr val="FCFCFC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GNU General Public License, often shortened to GNU GPL (or simply GPL), lists terms and conditions for copying, modifying and distributing free software.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GPL was created by Richard Stallman in order to protect GNU software from being made proprietary. </a:t>
            </a:r>
            <a:endParaRPr sz="1800">
              <a:solidFill>
                <a:srgbClr val="6C6C6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44444"/>
                </a:solidFill>
                <a:highlight>
                  <a:srgbClr val="FCFCFC"/>
                </a:highlight>
              </a:rPr>
              <a:t>It’s the most used licenses which end users (individuals, organizations, companies).</a:t>
            </a:r>
            <a:endParaRPr sz="1400">
              <a:solidFill>
                <a:srgbClr val="444444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444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444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444444"/>
              </a:solidFill>
              <a:highlight>
                <a:srgbClr val="FCFCFC"/>
              </a:highlight>
            </a:endParaRPr>
          </a:p>
        </p:txBody>
      </p:sp>
      <p:pic>
        <p:nvPicPr>
          <p:cNvPr id="418" name="Google Shape;4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103" y="663025"/>
            <a:ext cx="2970747" cy="11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/>
          <p:nvPr>
            <p:ph type="title"/>
          </p:nvPr>
        </p:nvSpPr>
        <p:spPr>
          <a:xfrm>
            <a:off x="727650" y="596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GNU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lang="en" sz="2400"/>
              <a:t>General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lang="en" sz="2400"/>
              <a:t>Public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lang="en" sz="2400"/>
              <a:t>License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lang="en" sz="2400"/>
              <a:t>version</a:t>
            </a:r>
            <a:r>
              <a:rPr lang="en" sz="2400">
                <a:solidFill>
                  <a:srgbClr val="000000"/>
                </a:solidFill>
              </a:rPr>
              <a:t> 2</a:t>
            </a:r>
            <a:r>
              <a:rPr b="0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sp>
        <p:nvSpPr>
          <p:cNvPr id="424" name="Google Shape;424;p53"/>
          <p:cNvSpPr txBox="1"/>
          <p:nvPr>
            <p:ph idx="1" type="body"/>
          </p:nvPr>
        </p:nvSpPr>
        <p:spPr>
          <a:xfrm>
            <a:off x="727650" y="1312825"/>
            <a:ext cx="7688700" cy="3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Char char="●"/>
            </a:pPr>
            <a:r>
              <a:rPr lang="en" sz="1800">
                <a:solidFill>
                  <a:srgbClr val="6C6C6C"/>
                </a:solidFill>
                <a:highlight>
                  <a:schemeClr val="lt1"/>
                </a:highlight>
              </a:rPr>
              <a:t>It is a specific implementation of his "copyleft" concept. </a:t>
            </a:r>
            <a:endParaRPr sz="1800">
              <a:solidFill>
                <a:srgbClr val="6C6C6C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Char char="●"/>
            </a:pPr>
            <a:r>
              <a:rPr lang="en" sz="1800">
                <a:solidFill>
                  <a:srgbClr val="6C6C6C"/>
                </a:solidFill>
                <a:highlight>
                  <a:schemeClr val="lt1"/>
                </a:highlight>
              </a:rPr>
              <a:t>According to Stallman, copyleft is a derivative of copyright law that serves "the opposite of its usual purpose: instead of a means of privatizing software, it becomes a means of keeping software free." (The name was taken from the humorous slogan, "Copyleft -- all rights reversed.")</a:t>
            </a:r>
            <a:endParaRPr sz="1800">
              <a:solidFill>
                <a:srgbClr val="6C6C6C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C6C6C"/>
                </a:solidFill>
                <a:highlight>
                  <a:schemeClr val="lt1"/>
                </a:highlight>
              </a:rPr>
              <a:t>Copyleft: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800"/>
              <a:buChar char="●"/>
            </a:pPr>
            <a:r>
              <a:rPr lang="en" sz="1800">
                <a:solidFill>
                  <a:srgbClr val="6C6C6C"/>
                </a:solidFill>
                <a:highlight>
                  <a:schemeClr val="lt1"/>
                </a:highlight>
              </a:rPr>
              <a:t>Copyleft is a general method for making a program (or other work) free (in the sense of freedom, not “zero price”), and requiring all modified and extended versions of the program to be free as well.</a:t>
            </a:r>
            <a:endParaRPr sz="1800">
              <a:solidFill>
                <a:srgbClr val="6C6C6C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727650" y="17505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Sponsored </a:t>
            </a:r>
            <a:r>
              <a:rPr b="1" lang="en" sz="1800"/>
              <a:t>by</a:t>
            </a:r>
            <a:r>
              <a:rPr lang="en" sz="1800"/>
              <a:t> the</a:t>
            </a:r>
            <a:r>
              <a:rPr lang="en" sz="1800"/>
              <a:t> Free Software Foundation (FSF)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the Free Software Foundation (FSF) </a:t>
            </a:r>
            <a:r>
              <a:rPr lang="en" sz="1800"/>
              <a:t>is a nonprofit with a worldwide mission to promote computer user freedom.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FSF defend the rights of all software users</a:t>
            </a:r>
            <a:endParaRPr sz="1800"/>
          </a:p>
        </p:txBody>
      </p:sp>
      <p:sp>
        <p:nvSpPr>
          <p:cNvPr id="430" name="Google Shape;430;p54"/>
          <p:cNvSpPr txBox="1"/>
          <p:nvPr>
            <p:ph type="title"/>
          </p:nvPr>
        </p:nvSpPr>
        <p:spPr>
          <a:xfrm>
            <a:off x="727650" y="628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GNU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lang="en" sz="2400"/>
              <a:t>General</a:t>
            </a:r>
            <a:r>
              <a:rPr lang="en" sz="2400">
                <a:solidFill>
                  <a:srgbClr val="000000"/>
                </a:solidFill>
              </a:rPr>
              <a:t> Public License version 2</a:t>
            </a:r>
            <a:r>
              <a:rPr b="0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type="title"/>
          </p:nvPr>
        </p:nvSpPr>
        <p:spPr>
          <a:xfrm>
            <a:off x="729450" y="582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</a:t>
            </a:r>
            <a:r>
              <a:rPr lang="en" sz="2400"/>
              <a:t> </a:t>
            </a:r>
            <a:r>
              <a:rPr lang="en" sz="2400"/>
              <a:t>GNU General Public License version 2?</a:t>
            </a:r>
            <a:r>
              <a:rPr lang="en" sz="2400"/>
              <a:t> </a:t>
            </a:r>
            <a:endParaRPr sz="2400"/>
          </a:p>
        </p:txBody>
      </p:sp>
      <p:sp>
        <p:nvSpPr>
          <p:cNvPr id="436" name="Google Shape;436;p55"/>
          <p:cNvSpPr txBox="1"/>
          <p:nvPr>
            <p:ph idx="1" type="body"/>
          </p:nvPr>
        </p:nvSpPr>
        <p:spPr>
          <a:xfrm>
            <a:off x="727650" y="1431750"/>
            <a:ext cx="7688700" cy="3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Freedom to share and change it, then it </a:t>
            </a:r>
            <a:r>
              <a:rPr lang="en" sz="1800"/>
              <a:t>guarantee</a:t>
            </a:r>
            <a:r>
              <a:rPr lang="en" sz="1800"/>
              <a:t> that the software is free for all its users.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GNU License is designed to ensure about freedom of the </a:t>
            </a:r>
            <a:r>
              <a:rPr lang="en" sz="1800"/>
              <a:t>distribution</a:t>
            </a:r>
            <a:r>
              <a:rPr lang="en" sz="1800"/>
              <a:t> of the copies.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is copyleft.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GPL uses all the time the same license when someone modify the software.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is </a:t>
            </a:r>
            <a:r>
              <a:rPr lang="en" sz="1800"/>
              <a:t>approved</a:t>
            </a:r>
            <a:r>
              <a:rPr lang="en" sz="1800"/>
              <a:t> by the principal free software </a:t>
            </a:r>
            <a:r>
              <a:rPr lang="en" sz="1800"/>
              <a:t>communities</a:t>
            </a:r>
            <a:r>
              <a:rPr lang="en" sz="1800"/>
              <a:t>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Patent addition can’t </a:t>
            </a:r>
            <a:r>
              <a:rPr lang="en" sz="1800"/>
              <a:t>turn</a:t>
            </a:r>
            <a:r>
              <a:rPr lang="en" sz="1800"/>
              <a:t> the program non-free.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PostGIS was </a:t>
            </a:r>
            <a:r>
              <a:rPr lang="en" sz="1800"/>
              <a:t>released under this license.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924" y="3401250"/>
            <a:ext cx="1787999" cy="151412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5"/>
          <p:cNvSpPr txBox="1"/>
          <p:nvPr/>
        </p:nvSpPr>
        <p:spPr>
          <a:xfrm>
            <a:off x="7672800" y="4824150"/>
            <a:ext cx="1471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444444"/>
                </a:solidFill>
              </a:rPr>
              <a:t>By </a:t>
            </a:r>
            <a:r>
              <a:rPr lang="en" sz="850">
                <a:solidFill>
                  <a:srgbClr val="444444"/>
                </a:solidFill>
                <a:highlight>
                  <a:srgbClr val="FFFFFF"/>
                </a:highlight>
              </a:rPr>
              <a:t> </a:t>
            </a:r>
            <a:r>
              <a:rPr b="1" lang="en" sz="850" u="sng">
                <a:highlight>
                  <a:srgbClr val="FFFFFF"/>
                </a:highlight>
                <a:hlinkClick r:id="rId4"/>
              </a:rPr>
              <a:t>Renai LeMay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0"/>
          <p:cNvGrpSpPr/>
          <p:nvPr/>
        </p:nvGrpSpPr>
        <p:grpSpPr>
          <a:xfrm>
            <a:off x="185250" y="1440200"/>
            <a:ext cx="2713525" cy="560875"/>
            <a:chOff x="0" y="1440200"/>
            <a:chExt cx="2713525" cy="560875"/>
          </a:xfrm>
        </p:grpSpPr>
        <p:sp>
          <p:nvSpPr>
            <p:cNvPr id="157" name="Google Shape;157;p20"/>
            <p:cNvSpPr txBox="1"/>
            <p:nvPr/>
          </p:nvSpPr>
          <p:spPr>
            <a:xfrm>
              <a:off x="25" y="1440200"/>
              <a:ext cx="27135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Ghalichehbaf Saeid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8" name="Google Shape;158;p20"/>
            <p:cNvSpPr txBox="1"/>
            <p:nvPr/>
          </p:nvSpPr>
          <p:spPr>
            <a:xfrm>
              <a:off x="0" y="1691475"/>
              <a:ext cx="27135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Team member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9" name="Google Shape;159;p20"/>
          <p:cNvGrpSpPr/>
          <p:nvPr/>
        </p:nvGrpSpPr>
        <p:grpSpPr>
          <a:xfrm>
            <a:off x="1366675" y="4556250"/>
            <a:ext cx="3373800" cy="560875"/>
            <a:chOff x="-434637" y="1440200"/>
            <a:chExt cx="3373800" cy="560875"/>
          </a:xfrm>
        </p:grpSpPr>
        <p:sp>
          <p:nvSpPr>
            <p:cNvPr id="160" name="Google Shape;160;p20"/>
            <p:cNvSpPr txBox="1"/>
            <p:nvPr/>
          </p:nvSpPr>
          <p:spPr>
            <a:xfrm>
              <a:off x="25" y="1440200"/>
              <a:ext cx="27135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Samedov Agageldi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1" name="Google Shape;161;p20"/>
            <p:cNvSpPr txBox="1"/>
            <p:nvPr/>
          </p:nvSpPr>
          <p:spPr>
            <a:xfrm>
              <a:off x="-434637" y="1691475"/>
              <a:ext cx="33738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Team member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62" name="Google Shape;162;p20"/>
          <p:cNvGrpSpPr/>
          <p:nvPr/>
        </p:nvGrpSpPr>
        <p:grpSpPr>
          <a:xfrm>
            <a:off x="5020487" y="4556250"/>
            <a:ext cx="2430655" cy="560875"/>
            <a:chOff x="-188684" y="1440200"/>
            <a:chExt cx="3318300" cy="560875"/>
          </a:xfrm>
        </p:grpSpPr>
        <p:sp>
          <p:nvSpPr>
            <p:cNvPr id="163" name="Google Shape;163;p20"/>
            <p:cNvSpPr txBox="1"/>
            <p:nvPr/>
          </p:nvSpPr>
          <p:spPr>
            <a:xfrm>
              <a:off x="25" y="1440200"/>
              <a:ext cx="27135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Wicht Marzena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-188684" y="1691475"/>
              <a:ext cx="33183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Team member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34426" l="22654" r="19404" t="10063"/>
          <a:stretch/>
        </p:blipFill>
        <p:spPr>
          <a:xfrm>
            <a:off x="834950" y="85475"/>
            <a:ext cx="1414126" cy="135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4">
            <a:alphaModFix/>
          </a:blip>
          <a:srcRect b="50034" l="44074" r="27029" t="23627"/>
          <a:stretch/>
        </p:blipFill>
        <p:spPr>
          <a:xfrm>
            <a:off x="2414950" y="3235924"/>
            <a:ext cx="1486274" cy="135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5">
            <a:alphaModFix/>
          </a:blip>
          <a:srcRect b="29547" l="5930" r="2837" t="0"/>
          <a:stretch/>
        </p:blipFill>
        <p:spPr>
          <a:xfrm>
            <a:off x="5482525" y="3235925"/>
            <a:ext cx="1311563" cy="135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0"/>
          <p:cNvGrpSpPr/>
          <p:nvPr/>
        </p:nvGrpSpPr>
        <p:grpSpPr>
          <a:xfrm>
            <a:off x="3165488" y="1440200"/>
            <a:ext cx="2713525" cy="560875"/>
            <a:chOff x="0" y="1440200"/>
            <a:chExt cx="2713525" cy="560875"/>
          </a:xfrm>
        </p:grpSpPr>
        <p:sp>
          <p:nvSpPr>
            <p:cNvPr id="169" name="Google Shape;169;p20"/>
            <p:cNvSpPr txBox="1"/>
            <p:nvPr/>
          </p:nvSpPr>
          <p:spPr>
            <a:xfrm>
              <a:off x="25" y="1440200"/>
              <a:ext cx="27135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Hassan Omer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0" name="Google Shape;170;p20"/>
            <p:cNvSpPr txBox="1"/>
            <p:nvPr/>
          </p:nvSpPr>
          <p:spPr>
            <a:xfrm>
              <a:off x="0" y="1691475"/>
              <a:ext cx="27135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Team member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1" name="Google Shape;171;p20"/>
          <p:cNvPicPr preferRelativeResize="0"/>
          <p:nvPr/>
        </p:nvPicPr>
        <p:blipFill rotWithShape="1">
          <a:blip r:embed="rId6">
            <a:alphaModFix/>
          </a:blip>
          <a:srcRect b="56351" l="50941" r="14838" t="12457"/>
          <a:stretch/>
        </p:blipFill>
        <p:spPr>
          <a:xfrm>
            <a:off x="3779125" y="85475"/>
            <a:ext cx="1486275" cy="135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20"/>
          <p:cNvGrpSpPr/>
          <p:nvPr/>
        </p:nvGrpSpPr>
        <p:grpSpPr>
          <a:xfrm>
            <a:off x="2803563" y="2087195"/>
            <a:ext cx="4387046" cy="969104"/>
            <a:chOff x="2803563" y="2087195"/>
            <a:chExt cx="4387046" cy="969104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2803563" y="2119950"/>
              <a:ext cx="3437400" cy="9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PostMaster</a:t>
              </a:r>
              <a:endParaRPr b="1" sz="4800">
                <a:solidFill>
                  <a:schemeClr val="accent3"/>
                </a:solidFill>
              </a:endParaRPr>
            </a:p>
          </p:txBody>
        </p:sp>
        <p:pic>
          <p:nvPicPr>
            <p:cNvPr id="174" name="Google Shape;174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79034" y="2087195"/>
              <a:ext cx="1311575" cy="9691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" name="Google Shape;175;p20"/>
          <p:cNvPicPr preferRelativeResize="0"/>
          <p:nvPr/>
        </p:nvPicPr>
        <p:blipFill rotWithShape="1">
          <a:blip r:embed="rId8">
            <a:alphaModFix/>
          </a:blip>
          <a:srcRect b="16646" l="0" r="0" t="2230"/>
          <a:stretch/>
        </p:blipFill>
        <p:spPr>
          <a:xfrm>
            <a:off x="6846700" y="82426"/>
            <a:ext cx="1414124" cy="146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0"/>
          <p:cNvGrpSpPr/>
          <p:nvPr/>
        </p:nvGrpSpPr>
        <p:grpSpPr>
          <a:xfrm>
            <a:off x="6145725" y="1440200"/>
            <a:ext cx="2713525" cy="560875"/>
            <a:chOff x="0" y="1440200"/>
            <a:chExt cx="2713525" cy="560875"/>
          </a:xfrm>
        </p:grpSpPr>
        <p:sp>
          <p:nvSpPr>
            <p:cNvPr id="177" name="Google Shape;177;p20"/>
            <p:cNvSpPr txBox="1"/>
            <p:nvPr/>
          </p:nvSpPr>
          <p:spPr>
            <a:xfrm>
              <a:off x="25" y="1440200"/>
              <a:ext cx="27135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Ivanova Anastasia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8" name="Google Shape;178;p20"/>
            <p:cNvSpPr txBox="1"/>
            <p:nvPr/>
          </p:nvSpPr>
          <p:spPr>
            <a:xfrm>
              <a:off x="0" y="1691475"/>
              <a:ext cx="27135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Team member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/>
          <p:nvPr>
            <p:ph type="title"/>
          </p:nvPr>
        </p:nvSpPr>
        <p:spPr>
          <a:xfrm>
            <a:off x="727650" y="597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version 2? </a:t>
            </a:r>
            <a:endParaRPr/>
          </a:p>
        </p:txBody>
      </p:sp>
      <p:sp>
        <p:nvSpPr>
          <p:cNvPr id="444" name="Google Shape;444;p56"/>
          <p:cNvSpPr txBox="1"/>
          <p:nvPr>
            <p:ph idx="1" type="body"/>
          </p:nvPr>
        </p:nvSpPr>
        <p:spPr>
          <a:xfrm>
            <a:off x="474350" y="1566225"/>
            <a:ext cx="3376200" cy="30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(GPLv3) is the latest version of the GNU GPL and it is not compatible with GPLv2 by itself.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software released under GPLv2 allows you to use the terms of later versions of the GPL as well.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700" y="526900"/>
            <a:ext cx="4981299" cy="46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7"/>
          <p:cNvSpPr txBox="1"/>
          <p:nvPr>
            <p:ph type="title"/>
          </p:nvPr>
        </p:nvSpPr>
        <p:spPr>
          <a:xfrm>
            <a:off x="729450" y="541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Licence</a:t>
            </a:r>
            <a:r>
              <a:rPr lang="en"/>
              <a:t> </a:t>
            </a:r>
            <a:r>
              <a:rPr lang="en" sz="2400"/>
              <a:t>chart</a:t>
            </a:r>
            <a:endParaRPr/>
          </a:p>
        </p:txBody>
      </p:sp>
      <p:sp>
        <p:nvSpPr>
          <p:cNvPr id="451" name="Google Shape;451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9395"/>
            <a:ext cx="9143999" cy="2920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/>
          <p:nvPr>
            <p:ph type="title"/>
          </p:nvPr>
        </p:nvSpPr>
        <p:spPr>
          <a:xfrm>
            <a:off x="727650" y="568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Timeline</a:t>
            </a:r>
            <a:endParaRPr/>
          </a:p>
        </p:txBody>
      </p:sp>
      <p:grpSp>
        <p:nvGrpSpPr>
          <p:cNvPr id="463" name="Google Shape;463;p59"/>
          <p:cNvGrpSpPr/>
          <p:nvPr/>
        </p:nvGrpSpPr>
        <p:grpSpPr>
          <a:xfrm>
            <a:off x="6352224" y="2421941"/>
            <a:ext cx="1516473" cy="1693373"/>
            <a:chOff x="4180373" y="2678680"/>
            <a:chExt cx="1029024" cy="1039007"/>
          </a:xfrm>
        </p:grpSpPr>
        <p:sp>
          <p:nvSpPr>
            <p:cNvPr id="464" name="Google Shape;464;p59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Programming</a:t>
              </a: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/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Finalrelease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5" name="Google Shape;465;p59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JAN 2019</a:t>
              </a:r>
              <a:endPara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66" name="Google Shape;466;p59"/>
          <p:cNvGrpSpPr/>
          <p:nvPr/>
        </p:nvGrpSpPr>
        <p:grpSpPr>
          <a:xfrm>
            <a:off x="4705435" y="2421941"/>
            <a:ext cx="1516479" cy="1693374"/>
            <a:chOff x="3062921" y="2678680"/>
            <a:chExt cx="1029028" cy="1039008"/>
          </a:xfrm>
        </p:grpSpPr>
        <p:sp>
          <p:nvSpPr>
            <p:cNvPr id="467" name="Google Shape;467;p59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Programming/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Second release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8" name="Google Shape;468;p59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DEC 2018</a:t>
              </a:r>
              <a:endPara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69" name="Google Shape;469;p59"/>
          <p:cNvGrpSpPr/>
          <p:nvPr/>
        </p:nvGrpSpPr>
        <p:grpSpPr>
          <a:xfrm>
            <a:off x="3058692" y="2421941"/>
            <a:ext cx="1516438" cy="1693353"/>
            <a:chOff x="1945500" y="2678680"/>
            <a:chExt cx="1029000" cy="1038995"/>
          </a:xfrm>
        </p:grpSpPr>
        <p:sp>
          <p:nvSpPr>
            <p:cNvPr id="470" name="Google Shape;470;p59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 / Programing /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First release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1" name="Google Shape;471;p59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 2018</a:t>
              </a:r>
              <a:endPara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72" name="Google Shape;472;p59"/>
          <p:cNvGrpSpPr/>
          <p:nvPr/>
        </p:nvGrpSpPr>
        <p:grpSpPr>
          <a:xfrm>
            <a:off x="1411891" y="2421941"/>
            <a:ext cx="1516455" cy="1693532"/>
            <a:chOff x="828040" y="2678680"/>
            <a:chExt cx="1029012" cy="1039104"/>
          </a:xfrm>
        </p:grpSpPr>
        <p:sp>
          <p:nvSpPr>
            <p:cNvPr id="473" name="Google Shape;473;p59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4" name="Google Shape;474;p59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 2018</a:t>
              </a:r>
              <a:endParaRPr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75" name="Google Shape;475;p59"/>
          <p:cNvGrpSpPr/>
          <p:nvPr/>
        </p:nvGrpSpPr>
        <p:grpSpPr>
          <a:xfrm>
            <a:off x="4704732" y="1384216"/>
            <a:ext cx="2016105" cy="2139665"/>
            <a:chOff x="3588475" y="2010171"/>
            <a:chExt cx="1318664" cy="1265400"/>
          </a:xfrm>
        </p:grpSpPr>
        <p:sp>
          <p:nvSpPr>
            <p:cNvPr id="476" name="Google Shape;476;p5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59"/>
          <p:cNvGrpSpPr/>
          <p:nvPr/>
        </p:nvGrpSpPr>
        <p:grpSpPr>
          <a:xfrm rot="10800000">
            <a:off x="5852658" y="3003920"/>
            <a:ext cx="2016105" cy="2139665"/>
            <a:chOff x="3588475" y="2010171"/>
            <a:chExt cx="1318664" cy="1265400"/>
          </a:xfrm>
        </p:grpSpPr>
        <p:sp>
          <p:nvSpPr>
            <p:cNvPr id="479" name="Google Shape;479;p5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 txBox="1"/>
          <p:nvPr>
            <p:ph type="title"/>
          </p:nvPr>
        </p:nvSpPr>
        <p:spPr>
          <a:xfrm>
            <a:off x="727650" y="58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hlinkClick r:id="rId3"/>
              </a:rPr>
              <a:t>Gantt</a:t>
            </a:r>
            <a:r>
              <a:rPr lang="en" sz="2400" u="sng">
                <a:hlinkClick r:id="rId4"/>
              </a:rPr>
              <a:t> chart</a:t>
            </a:r>
            <a:endParaRPr sz="2400" u="sng"/>
          </a:p>
        </p:txBody>
      </p:sp>
      <p:pic>
        <p:nvPicPr>
          <p:cNvPr id="486" name="Google Shape;486;p60"/>
          <p:cNvPicPr preferRelativeResize="0"/>
          <p:nvPr/>
        </p:nvPicPr>
        <p:blipFill rotWithShape="1">
          <a:blip r:embed="rId5">
            <a:alphaModFix/>
          </a:blip>
          <a:srcRect b="0" l="0" r="0" t="10080"/>
          <a:stretch/>
        </p:blipFill>
        <p:spPr>
          <a:xfrm>
            <a:off x="1793900" y="1581425"/>
            <a:ext cx="5367950" cy="27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1"/>
          <p:cNvPicPr preferRelativeResize="0"/>
          <p:nvPr/>
        </p:nvPicPr>
        <p:blipFill rotWithShape="1">
          <a:blip r:embed="rId3">
            <a:alphaModFix/>
          </a:blip>
          <a:srcRect b="9831" l="0" r="0" t="8781"/>
          <a:stretch/>
        </p:blipFill>
        <p:spPr>
          <a:xfrm>
            <a:off x="1761925" y="1196650"/>
            <a:ext cx="6388450" cy="35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b="34426" l="22654" r="19404" t="10063"/>
          <a:stretch/>
        </p:blipFill>
        <p:spPr>
          <a:xfrm>
            <a:off x="3739200" y="82375"/>
            <a:ext cx="1414126" cy="1354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1"/>
          <p:cNvGrpSpPr/>
          <p:nvPr/>
        </p:nvGrpSpPr>
        <p:grpSpPr>
          <a:xfrm>
            <a:off x="250325" y="1410650"/>
            <a:ext cx="8391900" cy="3574500"/>
            <a:chOff x="65075" y="1410650"/>
            <a:chExt cx="8391900" cy="3574500"/>
          </a:xfrm>
        </p:grpSpPr>
        <p:sp>
          <p:nvSpPr>
            <p:cNvPr id="185" name="Google Shape;185;p21"/>
            <p:cNvSpPr txBox="1"/>
            <p:nvPr/>
          </p:nvSpPr>
          <p:spPr>
            <a:xfrm>
              <a:off x="2904263" y="1410650"/>
              <a:ext cx="27135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Saeid </a:t>
              </a: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Ghalichehbaf </a:t>
              </a: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6" name="Google Shape;186;p21"/>
            <p:cNvSpPr txBox="1"/>
            <p:nvPr/>
          </p:nvSpPr>
          <p:spPr>
            <a:xfrm>
              <a:off x="65075" y="2079350"/>
              <a:ext cx="8391900" cy="29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Master student in Geomatics Hochschule Karlsruhe Technik und Wirtschaft   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Bachelor Degree in Geomatics Engineering in Iran/Tabriz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Skills useful for the project: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Excellent command of MS Office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Extensive knowledge in AutoCAD, ArcGIS, Matlab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Knowledge in Australis, Photomod, HTML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Basic knowledge in Java, JavaScript, PostgreSQL/PostGIS, Geo-Web-Services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7" name="Google Shape;187;p21"/>
          <p:cNvSpPr txBox="1"/>
          <p:nvPr/>
        </p:nvSpPr>
        <p:spPr>
          <a:xfrm>
            <a:off x="2946263" y="1637825"/>
            <a:ext cx="3000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Iran / Tabriz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2"/>
          <p:cNvGrpSpPr/>
          <p:nvPr/>
        </p:nvGrpSpPr>
        <p:grpSpPr>
          <a:xfrm>
            <a:off x="216200" y="1440200"/>
            <a:ext cx="8474068" cy="3565975"/>
            <a:chOff x="-2941664" y="1440200"/>
            <a:chExt cx="7697400" cy="3565975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-449709" y="1440200"/>
              <a:ext cx="27135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Agageldi Samedov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4" name="Google Shape;194;p22"/>
            <p:cNvSpPr txBox="1"/>
            <p:nvPr/>
          </p:nvSpPr>
          <p:spPr>
            <a:xfrm>
              <a:off x="-2941664" y="1691475"/>
              <a:ext cx="7697400" cy="331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MSc student  (Geomatics master),(HsKA), third semester.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BSc in Applied Geodesy, Turkmen state institute of architecture and construction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Professional experience in Surveying and Road designing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Skills useful for the project: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good knowledge on programming languages (js, java, C, python, SQL) and passion for challenge 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5" name="Google Shape;195;p22"/>
            <p:cNvSpPr txBox="1"/>
            <p:nvPr/>
          </p:nvSpPr>
          <p:spPr>
            <a:xfrm>
              <a:off x="-449712" y="1691475"/>
              <a:ext cx="27135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From Turkmenistan / Ashgabat</a:t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50034" l="44074" r="27029" t="23627"/>
          <a:stretch/>
        </p:blipFill>
        <p:spPr>
          <a:xfrm>
            <a:off x="3710100" y="85474"/>
            <a:ext cx="1486274" cy="13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3"/>
          <p:cNvGrpSpPr/>
          <p:nvPr/>
        </p:nvGrpSpPr>
        <p:grpSpPr>
          <a:xfrm>
            <a:off x="216200" y="1440200"/>
            <a:ext cx="8474068" cy="3565975"/>
            <a:chOff x="-2941664" y="1440200"/>
            <a:chExt cx="7697400" cy="3565975"/>
          </a:xfrm>
        </p:grpSpPr>
        <p:sp>
          <p:nvSpPr>
            <p:cNvPr id="202" name="Google Shape;202;p23"/>
            <p:cNvSpPr txBox="1"/>
            <p:nvPr/>
          </p:nvSpPr>
          <p:spPr>
            <a:xfrm>
              <a:off x="-449709" y="1440200"/>
              <a:ext cx="27135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Marzena Wicht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3" name="Google Shape;203;p23"/>
            <p:cNvSpPr txBox="1"/>
            <p:nvPr/>
          </p:nvSpPr>
          <p:spPr>
            <a:xfrm>
              <a:off x="-2941664" y="1691475"/>
              <a:ext cx="7697400" cy="331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MSc student  (Geomatics master),(HsKA), third semester.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MSc in Urban Planning , PhD candidate at WUT (Poland)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Professional experience in urban planning, spatial and environmental analyses, teaching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Skills useful for the project: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project</a:t>
              </a: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and documentation management, extensive knowledge in QGIS, good command of SQL, JS,  PostgreSQL/PostGIS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4" name="Google Shape;204;p23"/>
            <p:cNvSpPr txBox="1"/>
            <p:nvPr/>
          </p:nvSpPr>
          <p:spPr>
            <a:xfrm>
              <a:off x="-449712" y="1691475"/>
              <a:ext cx="27135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From Poland / Suwałki</a:t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 b="29547" l="5930" r="2837" t="0"/>
          <a:stretch/>
        </p:blipFill>
        <p:spPr>
          <a:xfrm>
            <a:off x="3866475" y="85475"/>
            <a:ext cx="1311563" cy="13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4"/>
          <p:cNvGrpSpPr/>
          <p:nvPr/>
        </p:nvGrpSpPr>
        <p:grpSpPr>
          <a:xfrm>
            <a:off x="216200" y="1440200"/>
            <a:ext cx="8474068" cy="2293075"/>
            <a:chOff x="-2941664" y="1440200"/>
            <a:chExt cx="7697400" cy="2293075"/>
          </a:xfrm>
        </p:grpSpPr>
        <p:sp>
          <p:nvSpPr>
            <p:cNvPr id="211" name="Google Shape;211;p24"/>
            <p:cNvSpPr txBox="1"/>
            <p:nvPr/>
          </p:nvSpPr>
          <p:spPr>
            <a:xfrm>
              <a:off x="-449709" y="1440200"/>
              <a:ext cx="27135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Hassan Omer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-2941664" y="1691475"/>
              <a:ext cx="7697400" cy="20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MSc student  (Geomatics master), University of Applied Sciences Karlsruhe (HsKA), third semester.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Bachelor of Science (B.Sc.) Surveying Engineering, Faculty of Engineering at University of Khartoum, Sudan.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5 years’ experience as Surveying Engineer ( Sudan and Saudi Arabia ).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Skills useful for the project: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-449712" y="1691475"/>
              <a:ext cx="27135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From Khartoum /Sudan </a:t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b="56351" l="50941" r="14838" t="12457"/>
          <a:stretch/>
        </p:blipFill>
        <p:spPr>
          <a:xfrm>
            <a:off x="3779125" y="85475"/>
            <a:ext cx="1486275" cy="13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339800" y="3811450"/>
            <a:ext cx="5081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ArcGIS, Web GIS.  		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Very good knowledge in Java, JavaScript, HTML.	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Python Basics, ArcPy.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4936100" y="3795875"/>
            <a:ext cx="40335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Basics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knowledge in Android Studio.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PostgreSQL/PostGIS, Geo-Web-Services.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5"/>
          <p:cNvGrpSpPr/>
          <p:nvPr/>
        </p:nvGrpSpPr>
        <p:grpSpPr>
          <a:xfrm>
            <a:off x="216200" y="1440200"/>
            <a:ext cx="8474068" cy="3565975"/>
            <a:chOff x="-2941664" y="1440200"/>
            <a:chExt cx="7697400" cy="3565975"/>
          </a:xfrm>
        </p:grpSpPr>
        <p:sp>
          <p:nvSpPr>
            <p:cNvPr id="222" name="Google Shape;222;p25"/>
            <p:cNvSpPr txBox="1"/>
            <p:nvPr/>
          </p:nvSpPr>
          <p:spPr>
            <a:xfrm>
              <a:off x="-449709" y="1440200"/>
              <a:ext cx="27135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Anastasia Ivanova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3" name="Google Shape;223;p25"/>
            <p:cNvSpPr txBox="1"/>
            <p:nvPr/>
          </p:nvSpPr>
          <p:spPr>
            <a:xfrm>
              <a:off x="-2941664" y="1691475"/>
              <a:ext cx="7697400" cy="331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MSc student  (International Master's Programme in Geomatics at the Hochschule Karlsruhe Technik und Wirtschaft and Polytechnic University of Valencia)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BSc in Geomatics and Topography Engineering (Polytechnic University of Valencia)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Skills useful for the project: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Extensive knowledges in ArcGIS, QGIS.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Lato"/>
                <a:buChar char="●"/>
              </a:pPr>
              <a:r>
                <a:rPr lang="en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Good knowledge in Matlab, Python, JavaScript, HTML, CSS, PostgreSQL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4" name="Google Shape;224;p25"/>
            <p:cNvSpPr txBox="1"/>
            <p:nvPr/>
          </p:nvSpPr>
          <p:spPr>
            <a:xfrm>
              <a:off x="-449712" y="1691475"/>
              <a:ext cx="27135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From Russia/Tula</a:t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25" name="Google Shape;225;p25"/>
          <p:cNvPicPr preferRelativeResize="0"/>
          <p:nvPr/>
        </p:nvPicPr>
        <p:blipFill rotWithShape="1">
          <a:blip r:embed="rId3">
            <a:alphaModFix/>
          </a:blip>
          <a:srcRect b="16646" l="0" r="0" t="2230"/>
          <a:stretch/>
        </p:blipFill>
        <p:spPr>
          <a:xfrm>
            <a:off x="3746175" y="1"/>
            <a:ext cx="1414124" cy="14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